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-85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9625-1B76-1452-2DD2-74DE07418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22D42-ABAA-568A-5AEA-871BA8EB2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9FBC-DCDF-50CC-4F58-80C16A76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74A89-7002-BD1D-717A-1A33C8DC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9A1CB-538F-862B-2759-B122E513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473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C977-AC9C-608D-660B-C008E097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3A979-AD89-86CC-58B3-1F11DD0A7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32CF-CF58-D523-B290-1A85B0A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EA98D-ED9F-4787-DB7D-4F57C9DB9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292C9-DEF0-8E25-FE4A-8A687C40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231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463CA-1DEA-E7F1-7A1B-4E87E4C6B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FB35B-3B7C-C646-143E-A8D9E8C7A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0127E-FFCE-6257-6CB2-1B99322E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6BA7A-C3A7-6481-D2E4-6FD21A73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B0FA1-1EB8-C62B-E718-4A7CFB56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3630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CA7C-0D01-A107-7209-72D44187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9344-D548-D8A6-28AE-BC4435941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AF06E-8794-C467-06C6-B7B5E974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B3121-ED87-1474-ADDB-8AE00C8B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C5028-8A2F-7317-3D90-A1ABD453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478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B6B4-1755-7CD8-0F0C-26105477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B76EE-7198-0BB5-35F6-63830121D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4E770-A340-9BD6-47FB-D7C1C63B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513D8-8EC1-DC82-20AE-AFA4293D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BF7BB-BA13-5FBC-E821-4EC23C14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44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7970-24E5-BD15-B707-4974F25B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D787-3A5E-E7D9-6D4F-8BC3F2B61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39027-E8B8-4393-854C-C4B5C71E3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94FDA-7A84-777C-C950-9C4368A8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A01C6-DDD6-D099-F5AB-6D9EEFC4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4F9C5-5F0F-925A-6A55-24BFA5C5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175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F931-BA8A-3FBA-1A02-0A813694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CD5A9-0F4E-E39F-6650-277392DDA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A6582-5128-D642-9D15-0A38F6F3A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CA849-D9FC-37AD-B410-F928DEB7C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55E5B-1994-4EDE-5262-33B113194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BEAB9-91C8-2AB2-72AC-11BC5BF2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C37E82-C68F-797A-88F2-1C3F5E9D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5C8383-0BEE-D356-3BA4-B2D30151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786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4D2C-83D3-D56B-A003-FDD6494D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AAFF7D-FF86-8BE6-0C08-30243089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58FFB-8810-8083-187C-AA095F36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C6F7-9C94-641F-14E7-30A6CA6C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4688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FC5CA-BDC3-0A5D-7912-63E52F3C5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68C86-B94F-BFD3-ED21-E31FD32B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5464F-F104-C5E3-1488-0C2BFE5A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25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D5BC-8613-329A-99B8-EABC31D5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FD780-842E-CCD6-3C4C-C0CE162B0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6B1BB-E1B6-047E-9918-CBACE4968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A50E7-D1CA-426E-B521-0B933EFB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280D2-E171-54C1-8211-A5A36526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1C6F7-369B-4859-5A40-B7DE006A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907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13BD-E07F-6F37-F654-D37ABC64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67A4C0-B4C1-3995-FF2E-CD845C701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9D60B-4805-9FB5-05C7-2FED2D1F2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EB586-5807-FCA5-9F95-B12305C3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48678-06AD-A2C6-CA99-2D1622E7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CCAA9-A470-C7CD-F7B4-4BFFA095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156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4462D-C70F-F619-BBDB-DF264096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A5FDB-B9D1-3B4F-083F-15726341F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A5BCE-F94C-9A54-0999-579CD940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AAEF6-92A9-4FEF-89D5-AD39C3E50611}" type="datetimeFigureOut">
              <a:rPr lang="uk-UA" smtClean="0"/>
              <a:t>06.09.2024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1F509-5582-2C7B-4D67-018121F07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CB0A9-9D61-B7EB-5A7A-D99414BC3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BAF9A7-F727-4009-8332-D0603313918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33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jpe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8.jpe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ained glass window with a pattern&#10;&#10;Description automatically generated">
            <a:extLst>
              <a:ext uri="{FF2B5EF4-FFF2-40B4-BE49-F238E27FC236}">
                <a16:creationId xmlns:a16="http://schemas.microsoft.com/office/drawing/2014/main" id="{23F26F43-2D85-9E37-313C-69B838DE7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7"/>
                    </a14:imgEffect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66" y="-1053905"/>
            <a:ext cx="12282866" cy="9032631"/>
          </a:xfrm>
          <a:prstGeom prst="rect">
            <a:avLst/>
          </a:prstGeom>
          <a:effectLst>
            <a:outerShdw sx="1000" sy="1000" algn="ctr" rotWithShape="0">
              <a:schemeClr val="bg1"/>
            </a:outerShdw>
            <a:reflection endPos="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17F4D-42A2-9626-EA2D-C9C6F0616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4178"/>
            <a:ext cx="9144000" cy="949643"/>
          </a:xfrm>
        </p:spPr>
        <p:txBody>
          <a:bodyPr/>
          <a:lstStyle/>
          <a:p>
            <a:r>
              <a:rPr lang="uk-UA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Техніка Тіфані</a:t>
            </a:r>
          </a:p>
        </p:txBody>
      </p:sp>
      <p:pic>
        <p:nvPicPr>
          <p:cNvPr id="3" name="0">
            <a:hlinkClick r:id="" action="ppaction://media"/>
            <a:extLst>
              <a:ext uri="{FF2B5EF4-FFF2-40B4-BE49-F238E27FC236}">
                <a16:creationId xmlns:a16="http://schemas.microsoft.com/office/drawing/2014/main" id="{D364A6FF-EAFD-1161-1326-6B10C469A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70000" y="-1270000"/>
            <a:ext cx="127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3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!!Picture 2" descr="Página 8 | Vidracaria Imagens – Download Grátis no Freepik">
            <a:extLst>
              <a:ext uri="{FF2B5EF4-FFF2-40B4-BE49-F238E27FC236}">
                <a16:creationId xmlns:a16="http://schemas.microsoft.com/office/drawing/2014/main" id="{058F5CBD-1F0F-5BE7-18FB-C94150A3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734" y="-401739"/>
            <a:ext cx="12351467" cy="801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Picture 4" descr="Página 8 | Vidracaria Imagens – Download Grátis no Freepik">
            <a:extLst>
              <a:ext uri="{FF2B5EF4-FFF2-40B4-BE49-F238E27FC236}">
                <a16:creationId xmlns:a16="http://schemas.microsoft.com/office/drawing/2014/main" id="{002C426A-0F3C-9CCA-186C-9FB49EFD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43"/>
          <a:stretch>
            <a:fillRect/>
          </a:stretch>
        </p:blipFill>
        <p:spPr bwMode="auto">
          <a:xfrm>
            <a:off x="-79734" y="-401740"/>
            <a:ext cx="5836993" cy="8011907"/>
          </a:xfrm>
          <a:custGeom>
            <a:avLst/>
            <a:gdLst>
              <a:gd name="connsiteX0" fmla="*/ 0 w 5836993"/>
              <a:gd name="connsiteY0" fmla="*/ 0 h 8011907"/>
              <a:gd name="connsiteX1" fmla="*/ 5836993 w 5836993"/>
              <a:gd name="connsiteY1" fmla="*/ 0 h 8011907"/>
              <a:gd name="connsiteX2" fmla="*/ 3834016 w 5836993"/>
              <a:gd name="connsiteY2" fmla="*/ 8011907 h 8011907"/>
              <a:gd name="connsiteX3" fmla="*/ 0 w 5836993"/>
              <a:gd name="connsiteY3" fmla="*/ 8011907 h 801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6993" h="8011907">
                <a:moveTo>
                  <a:pt x="0" y="0"/>
                </a:moveTo>
                <a:lnTo>
                  <a:pt x="5836993" y="0"/>
                </a:lnTo>
                <a:lnTo>
                  <a:pt x="3834016" y="8011907"/>
                </a:lnTo>
                <a:lnTo>
                  <a:pt x="0" y="80119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arallelogram 12" hidden="1">
            <a:extLst>
              <a:ext uri="{FF2B5EF4-FFF2-40B4-BE49-F238E27FC236}">
                <a16:creationId xmlns:a16="http://schemas.microsoft.com/office/drawing/2014/main" id="{146C590D-7965-332D-49A5-9876F754ABEC}"/>
              </a:ext>
            </a:extLst>
          </p:cNvPr>
          <p:cNvSpPr/>
          <p:nvPr/>
        </p:nvSpPr>
        <p:spPr>
          <a:xfrm>
            <a:off x="3581400" y="-896876"/>
            <a:ext cx="12589223" cy="9198569"/>
          </a:xfrm>
          <a:prstGeom prst="parallelogram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69D9BF5-138A-9061-1954-3F415628BF15}"/>
              </a:ext>
            </a:extLst>
          </p:cNvPr>
          <p:cNvSpPr/>
          <p:nvPr/>
        </p:nvSpPr>
        <p:spPr>
          <a:xfrm>
            <a:off x="3520439" y="-750391"/>
            <a:ext cx="12589223" cy="9198569"/>
          </a:xfrm>
          <a:prstGeom prst="parallelogram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D9403-469B-84D7-AE48-64718172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806" y="365125"/>
            <a:ext cx="5836993" cy="1325563"/>
          </a:xfrm>
        </p:spPr>
        <p:txBody>
          <a:bodyPr/>
          <a:lstStyle/>
          <a:p>
            <a:r>
              <a:rPr lang="uk-UA" dirty="0">
                <a:solidFill>
                  <a:schemeClr val="bg1"/>
                </a:solidFill>
              </a:rPr>
              <a:t>Загальна інформація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27FF-8248-E8B4-A6FE-45A93CDE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0" y="1825625"/>
            <a:ext cx="5958839" cy="4351338"/>
          </a:xfrm>
        </p:spPr>
        <p:txBody>
          <a:bodyPr/>
          <a:lstStyle/>
          <a:p>
            <a:pPr marL="0" indent="0">
              <a:buNone/>
            </a:pPr>
            <a:r>
              <a:rPr lang="uk-UA" dirty="0">
                <a:solidFill>
                  <a:schemeClr val="bg2"/>
                </a:solidFill>
              </a:rPr>
              <a:t>Скло Тіффані - це численні та різноманітні види скла, розроблені та виготовлені з 1878 по 1929-1930 роки на студії Тіффані в Нью-Йорку Луїсом Комфортом Тіффані та командою інших дизайнерів, серед яких Клара Дрісколл, Агнес Ф. Нортроп та Фредерік Вілсон.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AF1F204C-7A60-1A67-A605-0A2459276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270000" y="-1270000"/>
            <a:ext cx="127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icture 2" descr="Best Things to See at the Victoria and Albert Museum in One Day">
            <a:extLst>
              <a:ext uri="{FF2B5EF4-FFF2-40B4-BE49-F238E27FC236}">
                <a16:creationId xmlns:a16="http://schemas.microsoft.com/office/drawing/2014/main" id="{C6F6DC15-3A56-5FEB-FCE5-7E2B787E1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02081"/>
            <a:ext cx="12192000" cy="866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!!Picture 4" descr="Best Things to See at the Victoria and Albert Museum in One Day">
            <a:extLst>
              <a:ext uri="{FF2B5EF4-FFF2-40B4-BE49-F238E27FC236}">
                <a16:creationId xmlns:a16="http://schemas.microsoft.com/office/drawing/2014/main" id="{87CB201E-1931-02DE-A0F7-89D612655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633" b="-13369"/>
          <a:stretch>
            <a:fillRect/>
          </a:stretch>
        </p:blipFill>
        <p:spPr bwMode="auto">
          <a:xfrm>
            <a:off x="0" y="-1402081"/>
            <a:ext cx="16170622" cy="9825694"/>
          </a:xfrm>
          <a:custGeom>
            <a:avLst/>
            <a:gdLst>
              <a:gd name="connsiteX0" fmla="*/ 12192000 w 16170622"/>
              <a:gd name="connsiteY0" fmla="*/ 627125 h 9825694"/>
              <a:gd name="connsiteX1" fmla="*/ 16170622 w 16170622"/>
              <a:gd name="connsiteY1" fmla="*/ 627125 h 9825694"/>
              <a:gd name="connsiteX2" fmla="*/ 13870980 w 16170622"/>
              <a:gd name="connsiteY2" fmla="*/ 9825694 h 9825694"/>
              <a:gd name="connsiteX3" fmla="*/ 3581399 w 16170622"/>
              <a:gd name="connsiteY3" fmla="*/ 9825694 h 9825694"/>
              <a:gd name="connsiteX4" fmla="*/ 3871069 w 16170622"/>
              <a:gd name="connsiteY4" fmla="*/ 8667014 h 9825694"/>
              <a:gd name="connsiteX5" fmla="*/ 12192000 w 16170622"/>
              <a:gd name="connsiteY5" fmla="*/ 8667014 h 9825694"/>
              <a:gd name="connsiteX6" fmla="*/ 0 w 16170622"/>
              <a:gd name="connsiteY6" fmla="*/ 0 h 9825694"/>
              <a:gd name="connsiteX7" fmla="*/ 12192000 w 16170622"/>
              <a:gd name="connsiteY7" fmla="*/ 0 h 9825694"/>
              <a:gd name="connsiteX8" fmla="*/ 12192000 w 16170622"/>
              <a:gd name="connsiteY8" fmla="*/ 627125 h 9825694"/>
              <a:gd name="connsiteX9" fmla="*/ 5881042 w 16170622"/>
              <a:gd name="connsiteY9" fmla="*/ 627125 h 9825694"/>
              <a:gd name="connsiteX10" fmla="*/ 3871069 w 16170622"/>
              <a:gd name="connsiteY10" fmla="*/ 8667014 h 9825694"/>
              <a:gd name="connsiteX11" fmla="*/ 0 w 16170622"/>
              <a:gd name="connsiteY11" fmla="*/ 8667014 h 982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70622" h="9825694">
                <a:moveTo>
                  <a:pt x="12192000" y="627125"/>
                </a:moveTo>
                <a:lnTo>
                  <a:pt x="16170622" y="627125"/>
                </a:lnTo>
                <a:lnTo>
                  <a:pt x="13870980" y="9825694"/>
                </a:lnTo>
                <a:lnTo>
                  <a:pt x="3581399" y="9825694"/>
                </a:lnTo>
                <a:lnTo>
                  <a:pt x="3871069" y="8667014"/>
                </a:lnTo>
                <a:lnTo>
                  <a:pt x="12192000" y="866701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125"/>
                </a:lnTo>
                <a:lnTo>
                  <a:pt x="5881042" y="627125"/>
                </a:lnTo>
                <a:lnTo>
                  <a:pt x="3871069" y="8667014"/>
                </a:lnTo>
                <a:lnTo>
                  <a:pt x="0" y="866701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46C590D-7965-332D-49A5-9876F754ABEC}"/>
              </a:ext>
            </a:extLst>
          </p:cNvPr>
          <p:cNvSpPr/>
          <p:nvPr/>
        </p:nvSpPr>
        <p:spPr>
          <a:xfrm>
            <a:off x="3581400" y="-896876"/>
            <a:ext cx="12589223" cy="9198569"/>
          </a:xfrm>
          <a:prstGeom prst="parallelogram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D9403-469B-84D7-AE48-64718172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806" y="365125"/>
            <a:ext cx="5836993" cy="1325563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bg1"/>
                </a:solidFill>
              </a:rPr>
              <a:t>Натхнення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27FF-8248-E8B4-A6FE-45A93CDE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0" y="1825625"/>
            <a:ext cx="6736080" cy="42856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uk-UA" dirty="0">
                <a:solidFill>
                  <a:schemeClr val="bg1">
                    <a:lumMod val="95000"/>
                  </a:schemeClr>
                </a:solidFill>
              </a:rPr>
              <a:t>У 1865 році Тіффані подорожував Європою, і в Лондоні відвідав Музей Вікторії та Альберта, чия велика колекція римського та сирійського скла справила на нього глибоке враження. Він захоплювався колористикою середньовічного скла і був переконаний, що якість сучасного скла можна покращити, адже виробництво художнього скла в Америці в цей час і близько не стояло з тим, що створювали європейці. За його власними словами, «Насичені тони частково пояснюються використанням металу, повного домішок, частково - нерівномірною товщиною скла, але ще більше - тим, що тогочасні склороби утримувалися від використання фарби».</a:t>
            </a: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9E4B7440-6689-1214-A857-A6CDD13A5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270000" y="-1270000"/>
            <a:ext cx="127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!!Picture 2" descr="Stained Glass Tiffany Technique">
            <a:extLst>
              <a:ext uri="{FF2B5EF4-FFF2-40B4-BE49-F238E27FC236}">
                <a16:creationId xmlns:a16="http://schemas.microsoft.com/office/drawing/2014/main" id="{7420ED82-3D77-33C4-7CA2-BBE784DE6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" y="-259080"/>
            <a:ext cx="12505144" cy="713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Picture 4" descr="Stained Glass Tiffany Technique">
            <a:extLst>
              <a:ext uri="{FF2B5EF4-FFF2-40B4-BE49-F238E27FC236}">
                <a16:creationId xmlns:a16="http://schemas.microsoft.com/office/drawing/2014/main" id="{B12D1CEE-42EB-DCDA-A0DF-D5253D13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37" r="-30713" b="-20224"/>
          <a:stretch>
            <a:fillRect/>
          </a:stretch>
        </p:blipFill>
        <p:spPr bwMode="auto">
          <a:xfrm>
            <a:off x="-175260" y="-896876"/>
            <a:ext cx="16345883" cy="9198569"/>
          </a:xfrm>
          <a:custGeom>
            <a:avLst/>
            <a:gdLst>
              <a:gd name="connsiteX0" fmla="*/ 0 w 16345883"/>
              <a:gd name="connsiteY0" fmla="*/ 616523 h 9198569"/>
              <a:gd name="connsiteX1" fmla="*/ 5902172 w 16345883"/>
              <a:gd name="connsiteY1" fmla="*/ 616523 h 9198569"/>
              <a:gd name="connsiteX2" fmla="*/ 4117584 w 16345883"/>
              <a:gd name="connsiteY2" fmla="*/ 7754876 h 9198569"/>
              <a:gd name="connsiteX3" fmla="*/ 0 w 16345883"/>
              <a:gd name="connsiteY3" fmla="*/ 7754876 h 9198569"/>
              <a:gd name="connsiteX4" fmla="*/ 6056303 w 16345883"/>
              <a:gd name="connsiteY4" fmla="*/ 0 h 9198569"/>
              <a:gd name="connsiteX5" fmla="*/ 16345883 w 16345883"/>
              <a:gd name="connsiteY5" fmla="*/ 0 h 9198569"/>
              <a:gd name="connsiteX6" fmla="*/ 14046241 w 16345883"/>
              <a:gd name="connsiteY6" fmla="*/ 9198569 h 9198569"/>
              <a:gd name="connsiteX7" fmla="*/ 3756660 w 16345883"/>
              <a:gd name="connsiteY7" fmla="*/ 9198569 h 9198569"/>
              <a:gd name="connsiteX8" fmla="*/ 4117584 w 16345883"/>
              <a:gd name="connsiteY8" fmla="*/ 7754876 h 9198569"/>
              <a:gd name="connsiteX9" fmla="*/ 12505144 w 16345883"/>
              <a:gd name="connsiteY9" fmla="*/ 7754876 h 9198569"/>
              <a:gd name="connsiteX10" fmla="*/ 12505144 w 16345883"/>
              <a:gd name="connsiteY10" fmla="*/ 616523 h 9198569"/>
              <a:gd name="connsiteX11" fmla="*/ 5902172 w 16345883"/>
              <a:gd name="connsiteY11" fmla="*/ 616523 h 919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45883" h="9198569">
                <a:moveTo>
                  <a:pt x="0" y="616523"/>
                </a:moveTo>
                <a:lnTo>
                  <a:pt x="5902172" y="616523"/>
                </a:lnTo>
                <a:lnTo>
                  <a:pt x="4117584" y="7754876"/>
                </a:lnTo>
                <a:lnTo>
                  <a:pt x="0" y="7754876"/>
                </a:lnTo>
                <a:close/>
                <a:moveTo>
                  <a:pt x="6056303" y="0"/>
                </a:moveTo>
                <a:lnTo>
                  <a:pt x="16345883" y="0"/>
                </a:lnTo>
                <a:lnTo>
                  <a:pt x="14046241" y="9198569"/>
                </a:lnTo>
                <a:lnTo>
                  <a:pt x="3756660" y="9198569"/>
                </a:lnTo>
                <a:lnTo>
                  <a:pt x="4117584" y="7754876"/>
                </a:lnTo>
                <a:lnTo>
                  <a:pt x="12505144" y="7754876"/>
                </a:lnTo>
                <a:lnTo>
                  <a:pt x="12505144" y="616523"/>
                </a:lnTo>
                <a:lnTo>
                  <a:pt x="5902172" y="61652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15A4FA2E-B76A-E37F-9615-F8ABBCA13BFA}"/>
              </a:ext>
            </a:extLst>
          </p:cNvPr>
          <p:cNvSpPr/>
          <p:nvPr/>
        </p:nvSpPr>
        <p:spPr>
          <a:xfrm>
            <a:off x="3581400" y="-896876"/>
            <a:ext cx="12589223" cy="9198569"/>
          </a:xfrm>
          <a:prstGeom prst="parallelogram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D9403-469B-84D7-AE48-64718172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806" y="365125"/>
            <a:ext cx="5836993" cy="1325563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bg1"/>
                </a:solidFill>
              </a:rPr>
              <a:t>Метод Тіффані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27FF-8248-E8B4-A6FE-45A93CDE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0" y="1825625"/>
            <a:ext cx="6736080" cy="42856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uk-UA" dirty="0">
                <a:solidFill>
                  <a:schemeClr val="bg1">
                    <a:lumMod val="95000"/>
                  </a:schemeClr>
                </a:solidFill>
              </a:rPr>
              <a:t>Техніка створення вітражів Тіффані, також відома як метод мідної фольги, стала революційною у світі вітражного скла. Її запропонував Луїс Комфорт Тіффані, американський художник і дизайнер, наприкінці 1800-х років. До цього нововведення у вітражній індустрії домінувала традиційна техніка "свинцевого свинцю". Луїс Тіффані запропонував метод, який дозволив би досягти більшої складності, точності та гнучкості в дизайні, що також зробило б вітражі менш крихкими.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15387399-1EB5-DA20-D26C-874817243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270000" y="-1270000"/>
            <a:ext cx="127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7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icture 2" descr="A stained glass on a string&#10;&#10;Description automatically generated">
            <a:extLst>
              <a:ext uri="{FF2B5EF4-FFF2-40B4-BE49-F238E27FC236}">
                <a16:creationId xmlns:a16="http://schemas.microsoft.com/office/drawing/2014/main" id="{0D656867-420A-BB62-31EE-BDC39E4F9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261" y="-259080"/>
            <a:ext cx="13344525" cy="7117080"/>
          </a:xfrm>
          <a:prstGeom prst="rect">
            <a:avLst/>
          </a:prstGeom>
        </p:spPr>
      </p:pic>
      <p:pic>
        <p:nvPicPr>
          <p:cNvPr id="11" name="!!Picture 4" descr="A stained glass on a string&#10;&#10;Description automatically generated">
            <a:extLst>
              <a:ext uri="{FF2B5EF4-FFF2-40B4-BE49-F238E27FC236}">
                <a16:creationId xmlns:a16="http://schemas.microsoft.com/office/drawing/2014/main" id="{30ADDB8F-1E03-6319-3421-ED1CE1A5D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20" r="-22491" b="-22426"/>
          <a:stretch>
            <a:fillRect/>
          </a:stretch>
        </p:blipFill>
        <p:spPr>
          <a:xfrm>
            <a:off x="-175261" y="-744476"/>
            <a:ext cx="16345883" cy="9198569"/>
          </a:xfrm>
          <a:custGeom>
            <a:avLst/>
            <a:gdLst>
              <a:gd name="connsiteX0" fmla="*/ 0 w 16345883"/>
              <a:gd name="connsiteY0" fmla="*/ 485396 h 9198569"/>
              <a:gd name="connsiteX1" fmla="*/ 5934954 w 16345883"/>
              <a:gd name="connsiteY1" fmla="*/ 485396 h 9198569"/>
              <a:gd name="connsiteX2" fmla="*/ 4155684 w 16345883"/>
              <a:gd name="connsiteY2" fmla="*/ 7602476 h 9198569"/>
              <a:gd name="connsiteX3" fmla="*/ 0 w 16345883"/>
              <a:gd name="connsiteY3" fmla="*/ 7602476 h 9198569"/>
              <a:gd name="connsiteX4" fmla="*/ 6056303 w 16345883"/>
              <a:gd name="connsiteY4" fmla="*/ 0 h 9198569"/>
              <a:gd name="connsiteX5" fmla="*/ 16345883 w 16345883"/>
              <a:gd name="connsiteY5" fmla="*/ 0 h 9198569"/>
              <a:gd name="connsiteX6" fmla="*/ 14046241 w 16345883"/>
              <a:gd name="connsiteY6" fmla="*/ 9198569 h 9198569"/>
              <a:gd name="connsiteX7" fmla="*/ 3756660 w 16345883"/>
              <a:gd name="connsiteY7" fmla="*/ 9198569 h 9198569"/>
              <a:gd name="connsiteX8" fmla="*/ 4155684 w 16345883"/>
              <a:gd name="connsiteY8" fmla="*/ 7602476 h 9198569"/>
              <a:gd name="connsiteX9" fmla="*/ 13344525 w 16345883"/>
              <a:gd name="connsiteY9" fmla="*/ 7602476 h 9198569"/>
              <a:gd name="connsiteX10" fmla="*/ 13344525 w 16345883"/>
              <a:gd name="connsiteY10" fmla="*/ 485396 h 9198569"/>
              <a:gd name="connsiteX11" fmla="*/ 5934954 w 16345883"/>
              <a:gd name="connsiteY11" fmla="*/ 485396 h 919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45883" h="9198569">
                <a:moveTo>
                  <a:pt x="0" y="485396"/>
                </a:moveTo>
                <a:lnTo>
                  <a:pt x="5934954" y="485396"/>
                </a:lnTo>
                <a:lnTo>
                  <a:pt x="4155684" y="7602476"/>
                </a:lnTo>
                <a:lnTo>
                  <a:pt x="0" y="7602476"/>
                </a:lnTo>
                <a:close/>
                <a:moveTo>
                  <a:pt x="6056303" y="0"/>
                </a:moveTo>
                <a:lnTo>
                  <a:pt x="16345883" y="0"/>
                </a:lnTo>
                <a:lnTo>
                  <a:pt x="14046241" y="9198569"/>
                </a:lnTo>
                <a:lnTo>
                  <a:pt x="3756660" y="9198569"/>
                </a:lnTo>
                <a:lnTo>
                  <a:pt x="4155684" y="7602476"/>
                </a:lnTo>
                <a:lnTo>
                  <a:pt x="13344525" y="7602476"/>
                </a:lnTo>
                <a:lnTo>
                  <a:pt x="13344525" y="485396"/>
                </a:lnTo>
                <a:lnTo>
                  <a:pt x="5934954" y="485396"/>
                </a:lnTo>
                <a:close/>
              </a:path>
            </a:pathLst>
          </a:cu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15A4FA2E-B76A-E37F-9615-F8ABBCA13BFA}"/>
              </a:ext>
            </a:extLst>
          </p:cNvPr>
          <p:cNvSpPr/>
          <p:nvPr/>
        </p:nvSpPr>
        <p:spPr>
          <a:xfrm>
            <a:off x="3581400" y="-896876"/>
            <a:ext cx="12589223" cy="9198569"/>
          </a:xfrm>
          <a:prstGeom prst="parallelogram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D9403-469B-84D7-AE48-64718172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806" y="365125"/>
            <a:ext cx="5836993" cy="1325563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bg1"/>
                </a:solidFill>
              </a:rPr>
              <a:t>Використання в сучасному інтер</a:t>
            </a:r>
            <a:r>
              <a:rPr lang="en-US" dirty="0">
                <a:solidFill>
                  <a:schemeClr val="bg1"/>
                </a:solidFill>
              </a:rPr>
              <a:t>’</a:t>
            </a:r>
            <a:r>
              <a:rPr lang="uk-UA" dirty="0">
                <a:solidFill>
                  <a:schemeClr val="bg1"/>
                </a:solidFill>
              </a:rPr>
              <a:t>єрі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27FF-8248-E8B4-A6FE-45A93CDE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0" y="1825625"/>
            <a:ext cx="6736080" cy="42856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uk-UA" dirty="0">
                <a:solidFill>
                  <a:schemeClr val="bg1">
                    <a:lumMod val="95000"/>
                  </a:schemeClr>
                </a:solidFill>
              </a:rPr>
              <a:t>Хоча техніка Тіффані була розроблена понад століття тому, вона продовжує процвітати в сучасному світі дизайну. Її незмінна привабливість та адаптивність роблять її улюбленим вибором для різноманітних застосувань: Вітражі: Вітражі в стилі Тіффані прикрашають будинки, церкви, собори та громадські будівлі по всьому світу. Здатність передавати складні релігійні або тематичні розповіді за допомогою яскравих кольорів і тонких градацій за допомогою методу мідної фольги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L. C. Tiffany </a:t>
            </a:r>
            <a:r>
              <a:rPr lang="uk-UA" dirty="0">
                <a:solidFill>
                  <a:schemeClr val="bg1">
                    <a:lumMod val="95000"/>
                  </a:schemeClr>
                </a:solidFill>
              </a:rPr>
              <a:t>залишається єдиною в своєму роді.</a:t>
            </a:r>
          </a:p>
          <a:p>
            <a:pPr marL="0" indent="0">
              <a:buNone/>
            </a:pPr>
            <a:r>
              <a:rPr lang="uk-UA" dirty="0">
                <a:solidFill>
                  <a:schemeClr val="bg1">
                    <a:lumMod val="95000"/>
                  </a:schemeClr>
                </a:solidFill>
              </a:rPr>
              <a:t>Декор вікон: Вітражі, сонцезахисні екрани та інші декоративні елементи, такі як дзеркала, відображають універсальність техніки Тіффані в оздобленні дизайну інтер'єру. Вітражі також можна створювати на замовлення, щоб вони ідеально вписувалися у ваш інтер'єр.</a:t>
            </a:r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6CCF36CE-83CA-4C20-7014-17A21761F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70000" y="-1270000"/>
            <a:ext cx="127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4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350</Words>
  <Application>Microsoft Office PowerPoint</Application>
  <PresentationFormat>Widescreen</PresentationFormat>
  <Paragraphs>10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Техніка Тіфані</vt:lpstr>
      <vt:lpstr>Загальна інформація</vt:lpstr>
      <vt:lpstr>Натхнення</vt:lpstr>
      <vt:lpstr>Метод Тіффані</vt:lpstr>
      <vt:lpstr>Використання в сучасному інтер’єрі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Nazar oo</dc:creator>
  <cp:lastModifiedBy>Nazar oo</cp:lastModifiedBy>
  <cp:revision>5</cp:revision>
  <dcterms:created xsi:type="dcterms:W3CDTF">2024-09-06T15:49:05Z</dcterms:created>
  <dcterms:modified xsi:type="dcterms:W3CDTF">2024-09-06T17:13:01Z</dcterms:modified>
</cp:coreProperties>
</file>